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4" r:id="rId1"/>
  </p:sldMasterIdLst>
  <p:notesMasterIdLst>
    <p:notesMasterId r:id="rId33"/>
  </p:notesMasterIdLst>
  <p:sldIdLst>
    <p:sldId id="256" r:id="rId2"/>
    <p:sldId id="257" r:id="rId3"/>
    <p:sldId id="258" r:id="rId4"/>
    <p:sldId id="260" r:id="rId5"/>
    <p:sldId id="259" r:id="rId6"/>
    <p:sldId id="261" r:id="rId7"/>
    <p:sldId id="262" r:id="rId8"/>
    <p:sldId id="263" r:id="rId9"/>
    <p:sldId id="264" r:id="rId10"/>
    <p:sldId id="265" r:id="rId11"/>
    <p:sldId id="266" r:id="rId12"/>
    <p:sldId id="271" r:id="rId13"/>
    <p:sldId id="267"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6" r:id="rId27"/>
    <p:sldId id="285" r:id="rId28"/>
    <p:sldId id="287" r:id="rId29"/>
    <p:sldId id="288" r:id="rId30"/>
    <p:sldId id="289" r:id="rId31"/>
    <p:sldId id="29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9053" autoAdjust="0"/>
  </p:normalViewPr>
  <p:slideViewPr>
    <p:cSldViewPr snapToGrid="0">
      <p:cViewPr varScale="1">
        <p:scale>
          <a:sx n="76" d="100"/>
          <a:sy n="76" d="100"/>
        </p:scale>
        <p:origin x="126" y="6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36757B-39DE-4306-A7B6-F1FCFCF720D4}" type="datetimeFigureOut">
              <a:rPr lang="en-US" smtClean="0"/>
              <a:t>5/2/2016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74C6C-2E43-4E3B-84B9-24BA0A399D34}" type="slidenum">
              <a:rPr lang="en-US" smtClean="0"/>
              <a:t>‹#›</a:t>
            </a:fld>
            <a:endParaRPr lang="en-US"/>
          </a:p>
        </p:txBody>
      </p:sp>
    </p:spTree>
    <p:extLst>
      <p:ext uri="{BB962C8B-B14F-4D97-AF65-F5344CB8AC3E}">
        <p14:creationId xmlns:p14="http://schemas.microsoft.com/office/powerpoint/2010/main" val="1326037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10</a:t>
            </a:fld>
            <a:endParaRPr lang="en-US"/>
          </a:p>
        </p:txBody>
      </p:sp>
    </p:spTree>
    <p:extLst>
      <p:ext uri="{BB962C8B-B14F-4D97-AF65-F5344CB8AC3E}">
        <p14:creationId xmlns:p14="http://schemas.microsoft.com/office/powerpoint/2010/main" val="490270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there is a public portal option</a:t>
            </a:r>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11</a:t>
            </a:fld>
            <a:endParaRPr lang="en-US"/>
          </a:p>
        </p:txBody>
      </p:sp>
    </p:spTree>
    <p:extLst>
      <p:ext uri="{BB962C8B-B14F-4D97-AF65-F5344CB8AC3E}">
        <p14:creationId xmlns:p14="http://schemas.microsoft.com/office/powerpoint/2010/main" val="4235677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you</a:t>
            </a:r>
            <a:r>
              <a:rPr lang="en-US" baseline="0" dirty="0" smtClean="0"/>
              <a:t> choose to have your name visible on the web portal, you can have the customer click on your name to start a chat session with you. From here you can send them a request to launch the full Bomgar client if necessary and from there you can begin screen sharing. You can change the name that displays here and in the program by logging into ithelp.lsu.edu/login and scrolling all the way down to the bottom of the page and changing your name and display name.</a:t>
            </a:r>
            <a:endParaRPr lang="en-US" dirty="0" smtClean="0"/>
          </a:p>
          <a:p>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12</a:t>
            </a:fld>
            <a:endParaRPr lang="en-US"/>
          </a:p>
        </p:txBody>
      </p:sp>
    </p:spTree>
    <p:extLst>
      <p:ext uri="{BB962C8B-B14F-4D97-AF65-F5344CB8AC3E}">
        <p14:creationId xmlns:p14="http://schemas.microsoft.com/office/powerpoint/2010/main" val="1396168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15</a:t>
            </a:fld>
            <a:endParaRPr lang="en-US"/>
          </a:p>
        </p:txBody>
      </p:sp>
    </p:spTree>
    <p:extLst>
      <p:ext uri="{BB962C8B-B14F-4D97-AF65-F5344CB8AC3E}">
        <p14:creationId xmlns:p14="http://schemas.microsoft.com/office/powerpoint/2010/main" val="1968080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16</a:t>
            </a:fld>
            <a:endParaRPr lang="en-US"/>
          </a:p>
        </p:txBody>
      </p:sp>
    </p:spTree>
    <p:extLst>
      <p:ext uri="{BB962C8B-B14F-4D97-AF65-F5344CB8AC3E}">
        <p14:creationId xmlns:p14="http://schemas.microsoft.com/office/powerpoint/2010/main" val="3314282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a:t>
            </a:r>
            <a:r>
              <a:rPr lang="en-US" baseline="0" dirty="0" smtClean="0"/>
              <a:t> typos/font color</a:t>
            </a:r>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17</a:t>
            </a:fld>
            <a:endParaRPr lang="en-US"/>
          </a:p>
        </p:txBody>
      </p:sp>
    </p:spTree>
    <p:extLst>
      <p:ext uri="{BB962C8B-B14F-4D97-AF65-F5344CB8AC3E}">
        <p14:creationId xmlns:p14="http://schemas.microsoft.com/office/powerpoint/2010/main" val="1651281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 typos</a:t>
            </a:r>
            <a:r>
              <a:rPr lang="en-US" baseline="0" dirty="0" smtClean="0"/>
              <a:t> in note text and change font color</a:t>
            </a:r>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18</a:t>
            </a:fld>
            <a:endParaRPr lang="en-US"/>
          </a:p>
        </p:txBody>
      </p:sp>
    </p:spTree>
    <p:extLst>
      <p:ext uri="{BB962C8B-B14F-4D97-AF65-F5344CB8AC3E}">
        <p14:creationId xmlns:p14="http://schemas.microsoft.com/office/powerpoint/2010/main" val="506854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 typos</a:t>
            </a:r>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21</a:t>
            </a:fld>
            <a:endParaRPr lang="en-US"/>
          </a:p>
        </p:txBody>
      </p:sp>
    </p:spTree>
    <p:extLst>
      <p:ext uri="{BB962C8B-B14F-4D97-AF65-F5344CB8AC3E}">
        <p14:creationId xmlns:p14="http://schemas.microsoft.com/office/powerpoint/2010/main" val="2444712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tools</a:t>
            </a:r>
            <a:r>
              <a:rPr lang="en-US" baseline="0" dirty="0" smtClean="0"/>
              <a:t> will be slightly different when screen sharing with a Mac machine.</a:t>
            </a:r>
            <a:endParaRPr lang="en-US" dirty="0" smtClean="0"/>
          </a:p>
          <a:p>
            <a:r>
              <a:rPr lang="en-US" dirty="0" smtClean="0"/>
              <a:t>All of these options can also</a:t>
            </a:r>
            <a:r>
              <a:rPr lang="en-US" baseline="0" dirty="0" smtClean="0"/>
              <a:t> be accessed through the customer’s OS, this menu is just there as a short cut.</a:t>
            </a:r>
          </a:p>
        </p:txBody>
      </p:sp>
      <p:sp>
        <p:nvSpPr>
          <p:cNvPr id="4" name="Slide Number Placeholder 3"/>
          <p:cNvSpPr>
            <a:spLocks noGrp="1"/>
          </p:cNvSpPr>
          <p:nvPr>
            <p:ph type="sldNum" sz="quarter" idx="10"/>
          </p:nvPr>
        </p:nvSpPr>
        <p:spPr/>
        <p:txBody>
          <a:bodyPr/>
          <a:lstStyle/>
          <a:p>
            <a:fld id="{85174C6C-2E43-4E3B-84B9-24BA0A399D34}" type="slidenum">
              <a:rPr lang="en-US" smtClean="0"/>
              <a:t>23</a:t>
            </a:fld>
            <a:endParaRPr lang="en-US"/>
          </a:p>
        </p:txBody>
      </p:sp>
    </p:spTree>
    <p:extLst>
      <p:ext uri="{BB962C8B-B14F-4D97-AF65-F5344CB8AC3E}">
        <p14:creationId xmlns:p14="http://schemas.microsoft.com/office/powerpoint/2010/main" val="1676161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dirty="0" smtClean="0"/>
              <a:t>Note</a:t>
            </a:r>
          </a:p>
          <a:p>
            <a:r>
              <a:rPr lang="en-US" dirty="0" smtClean="0"/>
              <a:t>If</a:t>
            </a:r>
            <a:r>
              <a:rPr lang="en-US" baseline="0" dirty="0" smtClean="0"/>
              <a:t> you choose to reboot the machine during a session, the session should reconnect once the computer has fully restarted. The connection attempt will timeout, however, if the reboot takes more than a few minutes. This often happens when the computer is installing updates.</a:t>
            </a:r>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24</a:t>
            </a:fld>
            <a:endParaRPr lang="en-US"/>
          </a:p>
        </p:txBody>
      </p:sp>
    </p:spTree>
    <p:extLst>
      <p:ext uri="{BB962C8B-B14F-4D97-AF65-F5344CB8AC3E}">
        <p14:creationId xmlns:p14="http://schemas.microsoft.com/office/powerpoint/2010/main" val="1178308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command shell</a:t>
            </a:r>
            <a:r>
              <a:rPr lang="en-US" baseline="0" dirty="0" smtClean="0"/>
              <a:t> functions just as it would on a PC or as terminal does on a MAC.</a:t>
            </a:r>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27</a:t>
            </a:fld>
            <a:endParaRPr lang="en-US"/>
          </a:p>
        </p:txBody>
      </p:sp>
    </p:spTree>
    <p:extLst>
      <p:ext uri="{BB962C8B-B14F-4D97-AF65-F5344CB8AC3E}">
        <p14:creationId xmlns:p14="http://schemas.microsoft.com/office/powerpoint/2010/main" val="1631585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note font color</a:t>
            </a:r>
            <a:endParaRPr lang="en-US" dirty="0"/>
          </a:p>
        </p:txBody>
      </p:sp>
      <p:sp>
        <p:nvSpPr>
          <p:cNvPr id="4" name="Slide Number Placeholder 3"/>
          <p:cNvSpPr>
            <a:spLocks noGrp="1"/>
          </p:cNvSpPr>
          <p:nvPr>
            <p:ph type="sldNum" sz="quarter" idx="10"/>
          </p:nvPr>
        </p:nvSpPr>
        <p:spPr/>
        <p:txBody>
          <a:bodyPr/>
          <a:lstStyle/>
          <a:p>
            <a:fld id="{85174C6C-2E43-4E3B-84B9-24BA0A399D34}" type="slidenum">
              <a:rPr lang="en-US" smtClean="0"/>
              <a:t>28</a:t>
            </a:fld>
            <a:endParaRPr lang="en-US"/>
          </a:p>
        </p:txBody>
      </p:sp>
    </p:spTree>
    <p:extLst>
      <p:ext uri="{BB962C8B-B14F-4D97-AF65-F5344CB8AC3E}">
        <p14:creationId xmlns:p14="http://schemas.microsoft.com/office/powerpoint/2010/main" val="1222544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B61BEF0D-F0BB-DE4B-95CE-6DB70DBA9567}" type="datetimeFigureOut">
              <a:rPr lang="en-US" smtClean="0"/>
              <a:pPr/>
              <a:t>5/2/2016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0287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0978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2676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5784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8317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1998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529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0776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1111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4174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5256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80074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8741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0179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269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3638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608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5/2/2016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6444495"/>
      </p:ext>
    </p:extLst>
  </p:cSld>
  <p:clrMap bg1="dk1" tx1="lt1" bg2="dk2" tx2="lt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Bomgar Remote support software</a:t>
            </a:r>
            <a:endParaRPr lang="en-US" dirty="0"/>
          </a:p>
        </p:txBody>
      </p:sp>
    </p:spTree>
    <p:extLst>
      <p:ext uri="{BB962C8B-B14F-4D97-AF65-F5344CB8AC3E}">
        <p14:creationId xmlns:p14="http://schemas.microsoft.com/office/powerpoint/2010/main" val="4391930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Bomgar is a remote support software that includes chat, screen sharing, file transfer, and other troubleshooting tools.</a:t>
            </a:r>
          </a:p>
          <a:p>
            <a:r>
              <a:rPr lang="en-US" dirty="0" smtClean="0"/>
              <a:t>It is useful for issues that require more hands-on troubleshooting and cannot be efficiently resolved via phone or email.</a:t>
            </a:r>
          </a:p>
        </p:txBody>
      </p:sp>
    </p:spTree>
    <p:extLst>
      <p:ext uri="{BB962C8B-B14F-4D97-AF65-F5344CB8AC3E}">
        <p14:creationId xmlns:p14="http://schemas.microsoft.com/office/powerpoint/2010/main" val="356044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Downloading Bomgar onto your machine</a:t>
            </a:r>
            <a:endParaRPr lang="en-US" dirty="0"/>
          </a:p>
        </p:txBody>
      </p:sp>
      <p:sp>
        <p:nvSpPr>
          <p:cNvPr id="3" name="Content Placeholder 2"/>
          <p:cNvSpPr>
            <a:spLocks noGrp="1"/>
          </p:cNvSpPr>
          <p:nvPr>
            <p:ph idx="1"/>
          </p:nvPr>
        </p:nvSpPr>
        <p:spPr>
          <a:xfrm>
            <a:off x="1141413" y="1944687"/>
            <a:ext cx="9905999" cy="3541714"/>
          </a:xfrm>
        </p:spPr>
        <p:txBody>
          <a:bodyPr>
            <a:normAutofit fontScale="92500" lnSpcReduction="10000"/>
          </a:bodyPr>
          <a:lstStyle/>
          <a:p>
            <a:r>
              <a:rPr lang="en-US" dirty="0" smtClean="0"/>
              <a:t>Each group may have its own web portal</a:t>
            </a:r>
          </a:p>
          <a:p>
            <a:r>
              <a:rPr lang="en-US" dirty="0"/>
              <a:t>F</a:t>
            </a:r>
            <a:r>
              <a:rPr lang="en-US" dirty="0" smtClean="0"/>
              <a:t>or the Help Desk it is ithelp.lsu.edu</a:t>
            </a:r>
          </a:p>
          <a:p>
            <a:r>
              <a:rPr lang="en-US" dirty="0" smtClean="0"/>
              <a:t>Go to ithelp.lsu.edu/login</a:t>
            </a:r>
          </a:p>
          <a:p>
            <a:r>
              <a:rPr lang="en-US" dirty="0" smtClean="0"/>
              <a:t>Enter your </a:t>
            </a:r>
            <a:r>
              <a:rPr lang="en-US" dirty="0" err="1" smtClean="0"/>
              <a:t>MyLSU</a:t>
            </a:r>
            <a:r>
              <a:rPr lang="en-US" dirty="0" smtClean="0"/>
              <a:t> credentials</a:t>
            </a:r>
          </a:p>
          <a:p>
            <a:r>
              <a:rPr lang="en-US" dirty="0" smtClean="0"/>
              <a:t>If you do not have access to the site, contact your Bomgar administrator</a:t>
            </a:r>
          </a:p>
          <a:p>
            <a:r>
              <a:rPr lang="en-US" dirty="0" smtClean="0"/>
              <a:t>You will see a button to “Download Bomgar Representative Console”</a:t>
            </a:r>
          </a:p>
          <a:p>
            <a:r>
              <a:rPr lang="en-US" dirty="0" smtClean="0"/>
              <a:t>Click to download, then run the file to install the program</a:t>
            </a:r>
            <a:endParaRPr lang="en-US" dirty="0"/>
          </a:p>
        </p:txBody>
      </p:sp>
    </p:spTree>
    <p:extLst>
      <p:ext uri="{BB962C8B-B14F-4D97-AF65-F5344CB8AC3E}">
        <p14:creationId xmlns:p14="http://schemas.microsoft.com/office/powerpoint/2010/main" val="30806766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56290" y="897195"/>
            <a:ext cx="5447619" cy="4123809"/>
          </a:xfrm>
          <a:prstGeom prst="rect">
            <a:avLst/>
          </a:prstGeom>
        </p:spPr>
      </p:pic>
    </p:spTree>
    <p:extLst>
      <p:ext uri="{BB962C8B-B14F-4D97-AF65-F5344CB8AC3E}">
        <p14:creationId xmlns:p14="http://schemas.microsoft.com/office/powerpoint/2010/main" val="245034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302362" y="919405"/>
            <a:ext cx="7790476" cy="3876190"/>
          </a:xfrm>
          <a:prstGeom prst="rect">
            <a:avLst/>
          </a:prstGeom>
        </p:spPr>
      </p:pic>
    </p:spTree>
    <p:extLst>
      <p:ext uri="{BB962C8B-B14F-4D97-AF65-F5344CB8AC3E}">
        <p14:creationId xmlns:p14="http://schemas.microsoft.com/office/powerpoint/2010/main" val="18678571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2834" y="609600"/>
            <a:ext cx="8596668" cy="965200"/>
          </a:xfrm>
        </p:spPr>
        <p:txBody>
          <a:bodyPr/>
          <a:lstStyle/>
          <a:p>
            <a:r>
              <a:rPr lang="en-US" dirty="0" smtClean="0"/>
              <a:t>Using the Bomgar Software</a:t>
            </a:r>
            <a:endParaRPr lang="en-US" dirty="0"/>
          </a:p>
        </p:txBody>
      </p:sp>
      <p:sp>
        <p:nvSpPr>
          <p:cNvPr id="3" name="Content Placeholder 2"/>
          <p:cNvSpPr>
            <a:spLocks noGrp="1"/>
          </p:cNvSpPr>
          <p:nvPr>
            <p:ph idx="1"/>
          </p:nvPr>
        </p:nvSpPr>
        <p:spPr>
          <a:xfrm>
            <a:off x="1502835" y="1574800"/>
            <a:ext cx="8428566" cy="691656"/>
          </a:xfrm>
        </p:spPr>
        <p:txBody>
          <a:bodyPr/>
          <a:lstStyle/>
          <a:p>
            <a:r>
              <a:rPr lang="en-US" dirty="0" smtClean="0"/>
              <a:t>Log into the software using your </a:t>
            </a:r>
            <a:r>
              <a:rPr lang="en-US" dirty="0" err="1" smtClean="0"/>
              <a:t>MyLSU</a:t>
            </a:r>
            <a:r>
              <a:rPr lang="en-US" dirty="0" smtClean="0"/>
              <a:t> username and password</a:t>
            </a:r>
          </a:p>
          <a:p>
            <a:endParaRPr lang="en-US" dirty="0"/>
          </a:p>
          <a:p>
            <a:endParaRPr lang="en-US" dirty="0"/>
          </a:p>
        </p:txBody>
      </p:sp>
      <p:pic>
        <p:nvPicPr>
          <p:cNvPr id="4" name="Picture 3"/>
          <p:cNvPicPr>
            <a:picLocks noChangeAspect="1"/>
          </p:cNvPicPr>
          <p:nvPr/>
        </p:nvPicPr>
        <p:blipFill>
          <a:blip r:embed="rId2"/>
          <a:stretch>
            <a:fillRect/>
          </a:stretch>
        </p:blipFill>
        <p:spPr>
          <a:xfrm>
            <a:off x="2600618" y="2266456"/>
            <a:ext cx="5908381" cy="3600046"/>
          </a:xfrm>
          <a:prstGeom prst="rect">
            <a:avLst/>
          </a:prstGeom>
        </p:spPr>
      </p:pic>
    </p:spTree>
    <p:extLst>
      <p:ext uri="{BB962C8B-B14F-4D97-AF65-F5344CB8AC3E}">
        <p14:creationId xmlns:p14="http://schemas.microsoft.com/office/powerpoint/2010/main" val="308043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Bomgar Home screen</a:t>
            </a:r>
            <a:endParaRPr lang="en-US" dirty="0"/>
          </a:p>
        </p:txBody>
      </p:sp>
      <p:sp>
        <p:nvSpPr>
          <p:cNvPr id="5" name="Content Placeholder 4"/>
          <p:cNvSpPr>
            <a:spLocks noGrp="1"/>
          </p:cNvSpPr>
          <p:nvPr>
            <p:ph idx="1"/>
          </p:nvPr>
        </p:nvSpPr>
        <p:spPr>
          <a:xfrm>
            <a:off x="1141413" y="1563689"/>
            <a:ext cx="7799387" cy="3880773"/>
          </a:xfrm>
        </p:spPr>
        <p:txBody>
          <a:bodyPr/>
          <a:lstStyle/>
          <a:p>
            <a:r>
              <a:rPr lang="en-US" dirty="0" smtClean="0"/>
              <a:t>From the home screen you can </a:t>
            </a:r>
          </a:p>
          <a:p>
            <a:pPr lvl="1"/>
            <a:r>
              <a:rPr lang="en-US" dirty="0" smtClean="0"/>
              <a:t>Manage your support sessions</a:t>
            </a:r>
          </a:p>
          <a:p>
            <a:pPr lvl="1"/>
            <a:r>
              <a:rPr lang="en-US" dirty="0" smtClean="0"/>
              <a:t>Generate a session key or session link for customers</a:t>
            </a:r>
          </a:p>
          <a:p>
            <a:pPr lvl="1"/>
            <a:r>
              <a:rPr lang="en-US" dirty="0" smtClean="0"/>
              <a:t>Change whether or not you are available to accept chat sessions</a:t>
            </a:r>
          </a:p>
          <a:p>
            <a:pPr lvl="1"/>
            <a:r>
              <a:rPr lang="en-US" dirty="0" smtClean="0"/>
              <a:t>Set up a presentation</a:t>
            </a:r>
            <a:endParaRPr lang="en-US" dirty="0"/>
          </a:p>
        </p:txBody>
      </p:sp>
    </p:spTree>
    <p:extLst>
      <p:ext uri="{BB962C8B-B14F-4D97-AF65-F5344CB8AC3E}">
        <p14:creationId xmlns:p14="http://schemas.microsoft.com/office/powerpoint/2010/main" val="4151834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47800" y="0"/>
            <a:ext cx="8915400" cy="6823561"/>
          </a:xfrm>
          <a:prstGeom prst="rect">
            <a:avLst/>
          </a:prstGeom>
        </p:spPr>
      </p:pic>
    </p:spTree>
    <p:extLst>
      <p:ext uri="{BB962C8B-B14F-4D97-AF65-F5344CB8AC3E}">
        <p14:creationId xmlns:p14="http://schemas.microsoft.com/office/powerpoint/2010/main" val="7205016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customer set up for session</a:t>
            </a:r>
            <a:endParaRPr lang="en-US" dirty="0"/>
          </a:p>
        </p:txBody>
      </p:sp>
      <p:sp>
        <p:nvSpPr>
          <p:cNvPr id="3" name="Content Placeholder 2"/>
          <p:cNvSpPr>
            <a:spLocks noGrp="1"/>
          </p:cNvSpPr>
          <p:nvPr>
            <p:ph idx="1"/>
          </p:nvPr>
        </p:nvSpPr>
        <p:spPr>
          <a:xfrm>
            <a:off x="1141413" y="1614489"/>
            <a:ext cx="8596668" cy="3880773"/>
          </a:xfrm>
        </p:spPr>
        <p:txBody>
          <a:bodyPr>
            <a:normAutofit fontScale="92500" lnSpcReduction="10000"/>
          </a:bodyPr>
          <a:lstStyle/>
          <a:p>
            <a:r>
              <a:rPr lang="en-US" dirty="0" smtClean="0"/>
              <a:t>There are several ways to invite a customer to start a support session</a:t>
            </a:r>
          </a:p>
          <a:p>
            <a:pPr lvl="1"/>
            <a:r>
              <a:rPr lang="en-US" dirty="0" smtClean="0"/>
              <a:t>Click the “Start” button at the top left of the screen</a:t>
            </a:r>
          </a:p>
          <a:p>
            <a:pPr lvl="2"/>
            <a:r>
              <a:rPr lang="en-US" dirty="0" smtClean="0"/>
              <a:t>Choose “Generate session key” and have the customer enter the number at the Bomgar web portal</a:t>
            </a:r>
          </a:p>
          <a:p>
            <a:pPr lvl="2"/>
            <a:r>
              <a:rPr lang="en-US" dirty="0" smtClean="0"/>
              <a:t>Choose “Email a link to a customer” which will open a new message </a:t>
            </a:r>
            <a:r>
              <a:rPr lang="en-US" dirty="0"/>
              <a:t>in your email </a:t>
            </a:r>
            <a:r>
              <a:rPr lang="en-US" dirty="0" smtClean="0"/>
              <a:t>client with a link to the session</a:t>
            </a:r>
          </a:p>
          <a:p>
            <a:pPr lvl="1"/>
            <a:r>
              <a:rPr lang="en-US" dirty="0" smtClean="0"/>
              <a:t>Click the “Support” menu at the top left of the page then “Generate Session Key”</a:t>
            </a:r>
          </a:p>
          <a:p>
            <a:pPr lvl="2"/>
            <a:r>
              <a:rPr lang="en-US" dirty="0" smtClean="0"/>
              <a:t>Provide the customer with the generated number</a:t>
            </a:r>
          </a:p>
          <a:p>
            <a:pPr lvl="2"/>
            <a:r>
              <a:rPr lang="en-US" dirty="0" smtClean="0"/>
              <a:t>Copy and paste the link into an email or other type of message</a:t>
            </a:r>
          </a:p>
          <a:p>
            <a:pPr lvl="2"/>
            <a:r>
              <a:rPr lang="en-US" dirty="0" smtClean="0"/>
              <a:t>Here you can adjust the length of time for which the key and/or link is active</a:t>
            </a:r>
            <a:endParaRPr lang="en-US" dirty="0"/>
          </a:p>
        </p:txBody>
      </p:sp>
    </p:spTree>
    <p:extLst>
      <p:ext uri="{BB962C8B-B14F-4D97-AF65-F5344CB8AC3E}">
        <p14:creationId xmlns:p14="http://schemas.microsoft.com/office/powerpoint/2010/main" val="1144320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13452" y="476585"/>
            <a:ext cx="9038095" cy="5371429"/>
          </a:xfrm>
          <a:prstGeom prst="rect">
            <a:avLst/>
          </a:prstGeom>
        </p:spPr>
      </p:pic>
    </p:spTree>
    <p:extLst>
      <p:ext uri="{BB962C8B-B14F-4D97-AF65-F5344CB8AC3E}">
        <p14:creationId xmlns:p14="http://schemas.microsoft.com/office/powerpoint/2010/main" val="2770668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95325" y="1400175"/>
            <a:ext cx="10801350" cy="4057650"/>
          </a:xfrm>
          <a:prstGeom prst="rect">
            <a:avLst/>
          </a:prstGeom>
        </p:spPr>
      </p:pic>
    </p:spTree>
    <p:extLst>
      <p:ext uri="{BB962C8B-B14F-4D97-AF65-F5344CB8AC3E}">
        <p14:creationId xmlns:p14="http://schemas.microsoft.com/office/powerpoint/2010/main" val="31773816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613" y="403586"/>
            <a:ext cx="9905998" cy="1006114"/>
          </a:xfrm>
        </p:spPr>
        <p:txBody>
          <a:bodyPr/>
          <a:lstStyle/>
          <a:p>
            <a:r>
              <a:rPr lang="en-US" dirty="0"/>
              <a:t>Bomgar Web Portal</a:t>
            </a:r>
          </a:p>
        </p:txBody>
      </p:sp>
      <p:pic>
        <p:nvPicPr>
          <p:cNvPr id="6" name="Picture 5"/>
          <p:cNvPicPr>
            <a:picLocks noChangeAspect="1"/>
          </p:cNvPicPr>
          <p:nvPr/>
        </p:nvPicPr>
        <p:blipFill>
          <a:blip r:embed="rId3"/>
          <a:stretch>
            <a:fillRect/>
          </a:stretch>
        </p:blipFill>
        <p:spPr>
          <a:xfrm>
            <a:off x="1794634" y="1297956"/>
            <a:ext cx="8317228" cy="4785344"/>
          </a:xfrm>
          <a:prstGeom prst="rect">
            <a:avLst/>
          </a:prstGeom>
        </p:spPr>
      </p:pic>
    </p:spTree>
    <p:extLst>
      <p:ext uri="{BB962C8B-B14F-4D97-AF65-F5344CB8AC3E}">
        <p14:creationId xmlns:p14="http://schemas.microsoft.com/office/powerpoint/2010/main" val="15913700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2992" y="961296"/>
            <a:ext cx="11029615" cy="3678303"/>
          </a:xfrm>
        </p:spPr>
        <p:txBody>
          <a:bodyPr>
            <a:normAutofit/>
          </a:bodyPr>
          <a:lstStyle/>
          <a:p>
            <a:r>
              <a:rPr lang="en-US" dirty="0" smtClean="0"/>
              <a:t>To have the customer begin a support session with a session key</a:t>
            </a:r>
          </a:p>
          <a:p>
            <a:pPr lvl="1"/>
            <a:r>
              <a:rPr lang="en-US" dirty="0" smtClean="0"/>
              <a:t>Have them navigate to ithelp.lsu.edu (or your group’s specific web portal)</a:t>
            </a:r>
          </a:p>
          <a:p>
            <a:pPr lvl="1"/>
            <a:r>
              <a:rPr lang="en-US" dirty="0" smtClean="0"/>
              <a:t>They should enter the number with which you provide them into the “session key” box</a:t>
            </a:r>
          </a:p>
          <a:p>
            <a:pPr lvl="1"/>
            <a:endParaRPr lang="en-US" dirty="0" smtClean="0"/>
          </a:p>
          <a:p>
            <a:pPr lvl="1"/>
            <a:endParaRPr lang="en-US" dirty="0"/>
          </a:p>
          <a:p>
            <a:pPr lvl="1"/>
            <a:endParaRPr lang="en-US" dirty="0" smtClean="0"/>
          </a:p>
          <a:p>
            <a:pPr lvl="1"/>
            <a:endParaRPr lang="en-US" dirty="0" smtClean="0"/>
          </a:p>
          <a:p>
            <a:pPr lvl="1"/>
            <a:r>
              <a:rPr lang="en-US" dirty="0" smtClean="0"/>
              <a:t>They should then press “submit”</a:t>
            </a:r>
          </a:p>
        </p:txBody>
      </p:sp>
      <p:pic>
        <p:nvPicPr>
          <p:cNvPr id="4" name="Picture 3"/>
          <p:cNvPicPr>
            <a:picLocks noChangeAspect="1"/>
          </p:cNvPicPr>
          <p:nvPr/>
        </p:nvPicPr>
        <p:blipFill>
          <a:blip r:embed="rId2"/>
          <a:stretch>
            <a:fillRect/>
          </a:stretch>
        </p:blipFill>
        <p:spPr>
          <a:xfrm>
            <a:off x="1851490" y="2619438"/>
            <a:ext cx="7447619" cy="1009524"/>
          </a:xfrm>
          <a:prstGeom prst="rect">
            <a:avLst/>
          </a:prstGeom>
        </p:spPr>
      </p:pic>
    </p:spTree>
    <p:extLst>
      <p:ext uri="{BB962C8B-B14F-4D97-AF65-F5344CB8AC3E}">
        <p14:creationId xmlns:p14="http://schemas.microsoft.com/office/powerpoint/2010/main" val="13427963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3" y="1313603"/>
            <a:ext cx="4689307" cy="1683597"/>
          </a:xfrm>
        </p:spPr>
        <p:txBody>
          <a:bodyPr>
            <a:normAutofit fontScale="85000" lnSpcReduction="10000"/>
          </a:bodyPr>
          <a:lstStyle/>
          <a:p>
            <a:pPr lvl="1"/>
            <a:r>
              <a:rPr lang="en-US" dirty="0" smtClean="0"/>
              <a:t>The connection should start automatically</a:t>
            </a:r>
          </a:p>
          <a:p>
            <a:pPr lvl="1"/>
            <a:r>
              <a:rPr lang="en-US" dirty="0" smtClean="0"/>
              <a:t>However, a </a:t>
            </a:r>
            <a:r>
              <a:rPr lang="en-US" dirty="0"/>
              <a:t>file </a:t>
            </a:r>
            <a:r>
              <a:rPr lang="en-US" dirty="0" smtClean="0"/>
              <a:t>may </a:t>
            </a:r>
            <a:r>
              <a:rPr lang="en-US" dirty="0"/>
              <a:t>be downloaded for them to click and run</a:t>
            </a:r>
          </a:p>
          <a:p>
            <a:pPr lvl="1"/>
            <a:r>
              <a:rPr lang="en-US" dirty="0" smtClean="0"/>
              <a:t>In either circumstance, instructions </a:t>
            </a:r>
            <a:r>
              <a:rPr lang="en-US" dirty="0"/>
              <a:t>will appear on their screen</a:t>
            </a:r>
          </a:p>
          <a:p>
            <a:endParaRPr lang="en-US" dirty="0"/>
          </a:p>
        </p:txBody>
      </p:sp>
      <p:sp>
        <p:nvSpPr>
          <p:cNvPr id="4" name="Content Placeholder 3"/>
          <p:cNvSpPr>
            <a:spLocks noGrp="1"/>
          </p:cNvSpPr>
          <p:nvPr>
            <p:ph sz="half" idx="2"/>
          </p:nvPr>
        </p:nvSpPr>
        <p:spPr>
          <a:xfrm>
            <a:off x="1063126" y="4235276"/>
            <a:ext cx="4613774" cy="1366097"/>
          </a:xfrm>
        </p:spPr>
        <p:txBody>
          <a:bodyPr>
            <a:normAutofit fontScale="85000" lnSpcReduction="10000"/>
          </a:bodyPr>
          <a:lstStyle/>
          <a:p>
            <a:pPr marL="0" lvl="1"/>
            <a:r>
              <a:rPr lang="en-US" dirty="0"/>
              <a:t>Once </a:t>
            </a:r>
            <a:r>
              <a:rPr lang="en-US" dirty="0" smtClean="0"/>
              <a:t>the connection has begun or they </a:t>
            </a:r>
            <a:r>
              <a:rPr lang="en-US" dirty="0"/>
              <a:t>have run the file, an image of two computer monitors will appear until the connection is </a:t>
            </a:r>
            <a:r>
              <a:rPr lang="en-US" dirty="0" smtClean="0"/>
              <a:t>established</a:t>
            </a:r>
            <a:endParaRPr lang="en-US" dirty="0"/>
          </a:p>
        </p:txBody>
      </p:sp>
      <p:pic>
        <p:nvPicPr>
          <p:cNvPr id="5" name="Picture 4"/>
          <p:cNvPicPr>
            <a:picLocks noChangeAspect="1"/>
          </p:cNvPicPr>
          <p:nvPr/>
        </p:nvPicPr>
        <p:blipFill>
          <a:blip r:embed="rId2"/>
          <a:stretch>
            <a:fillRect/>
          </a:stretch>
        </p:blipFill>
        <p:spPr>
          <a:xfrm>
            <a:off x="5270500" y="1120862"/>
            <a:ext cx="6723809" cy="2495376"/>
          </a:xfrm>
          <a:prstGeom prst="rect">
            <a:avLst/>
          </a:prstGeom>
        </p:spPr>
      </p:pic>
      <p:pic>
        <p:nvPicPr>
          <p:cNvPr id="6" name="Picture 5"/>
          <p:cNvPicPr>
            <a:picLocks noChangeAspect="1"/>
          </p:cNvPicPr>
          <p:nvPr/>
        </p:nvPicPr>
        <p:blipFill>
          <a:blip r:embed="rId3"/>
          <a:stretch>
            <a:fillRect/>
          </a:stretch>
        </p:blipFill>
        <p:spPr>
          <a:xfrm>
            <a:off x="7342759" y="4213300"/>
            <a:ext cx="2255715" cy="1501270"/>
          </a:xfrm>
          <a:prstGeom prst="rect">
            <a:avLst/>
          </a:prstGeom>
        </p:spPr>
      </p:pic>
    </p:spTree>
    <p:extLst>
      <p:ext uri="{BB962C8B-B14F-4D97-AF65-F5344CB8AC3E}">
        <p14:creationId xmlns:p14="http://schemas.microsoft.com/office/powerpoint/2010/main" val="1019606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Beginning a session</a:t>
            </a:r>
            <a:endParaRPr lang="en-US" dirty="0"/>
          </a:p>
        </p:txBody>
      </p:sp>
      <p:sp>
        <p:nvSpPr>
          <p:cNvPr id="3" name="Content Placeholder 2"/>
          <p:cNvSpPr>
            <a:spLocks noGrp="1"/>
          </p:cNvSpPr>
          <p:nvPr>
            <p:ph sz="half" idx="1"/>
          </p:nvPr>
        </p:nvSpPr>
        <p:spPr>
          <a:xfrm>
            <a:off x="1141413" y="1542203"/>
            <a:ext cx="9076266" cy="1937597"/>
          </a:xfrm>
        </p:spPr>
        <p:txBody>
          <a:bodyPr>
            <a:normAutofit fontScale="62500" lnSpcReduction="20000"/>
          </a:bodyPr>
          <a:lstStyle/>
          <a:p>
            <a:r>
              <a:rPr lang="en-US" dirty="0" smtClean="0"/>
              <a:t>Once the connection has been established, a session will appear in your queue</a:t>
            </a:r>
          </a:p>
          <a:p>
            <a:r>
              <a:rPr lang="en-US" dirty="0" smtClean="0"/>
              <a:t>You can accept by single clicking and pressing “Accept”, by right clicking and accepting, or by double clicking</a:t>
            </a:r>
          </a:p>
          <a:p>
            <a:r>
              <a:rPr lang="en-US" dirty="0" smtClean="0"/>
              <a:t>You can also transfer the session to another available representative if you are no longer able to assist the customer</a:t>
            </a:r>
          </a:p>
          <a:p>
            <a:r>
              <a:rPr lang="en-US" dirty="0" smtClean="0"/>
              <a:t>You can only decline a session that comes to you when the customer clicks your name at the web portal to chat, not when using a session key or email link</a:t>
            </a:r>
          </a:p>
          <a:p>
            <a:endParaRPr lang="en-US" dirty="0"/>
          </a:p>
        </p:txBody>
      </p:sp>
      <p:pic>
        <p:nvPicPr>
          <p:cNvPr id="5" name="Picture 4"/>
          <p:cNvPicPr>
            <a:picLocks noChangeAspect="1"/>
          </p:cNvPicPr>
          <p:nvPr/>
        </p:nvPicPr>
        <p:blipFill>
          <a:blip r:embed="rId3"/>
          <a:stretch>
            <a:fillRect/>
          </a:stretch>
        </p:blipFill>
        <p:spPr>
          <a:xfrm>
            <a:off x="1975338" y="3606800"/>
            <a:ext cx="7809524" cy="2057143"/>
          </a:xfrm>
          <a:prstGeom prst="rect">
            <a:avLst/>
          </a:prstGeom>
        </p:spPr>
      </p:pic>
    </p:spTree>
    <p:extLst>
      <p:ext uri="{BB962C8B-B14F-4D97-AF65-F5344CB8AC3E}">
        <p14:creationId xmlns:p14="http://schemas.microsoft.com/office/powerpoint/2010/main" val="1612923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070582"/>
          </a:xfrm>
        </p:spPr>
        <p:txBody>
          <a:bodyPr/>
          <a:lstStyle/>
          <a:p>
            <a:r>
              <a:rPr lang="en-US" dirty="0" smtClean="0"/>
              <a:t>After accepting the session</a:t>
            </a:r>
            <a:endParaRPr lang="en-US" dirty="0"/>
          </a:p>
        </p:txBody>
      </p:sp>
      <p:sp>
        <p:nvSpPr>
          <p:cNvPr id="3" name="Content Placeholder 2"/>
          <p:cNvSpPr>
            <a:spLocks noGrp="1"/>
          </p:cNvSpPr>
          <p:nvPr>
            <p:ph sz="half" idx="1"/>
          </p:nvPr>
        </p:nvSpPr>
        <p:spPr>
          <a:xfrm>
            <a:off x="1141413" y="1593003"/>
            <a:ext cx="9635066" cy="3633047"/>
          </a:xfrm>
        </p:spPr>
        <p:txBody>
          <a:bodyPr>
            <a:normAutofit fontScale="92500"/>
          </a:bodyPr>
          <a:lstStyle/>
          <a:p>
            <a:r>
              <a:rPr lang="en-US" dirty="0" smtClean="0"/>
              <a:t>You will initially be set up in a chat session with the customer with options to start other types of troubleshooting</a:t>
            </a:r>
          </a:p>
          <a:p>
            <a:r>
              <a:rPr lang="en-US" dirty="0" smtClean="0"/>
              <a:t>From here you can determine what type of support will be best for the customer</a:t>
            </a:r>
          </a:p>
          <a:p>
            <a:r>
              <a:rPr lang="en-US" dirty="0" smtClean="0"/>
              <a:t>You can chat, send files, access the command prompt, and view system info such as browser version and recent events, all without initiating screen sharing</a:t>
            </a:r>
          </a:p>
          <a:p>
            <a:r>
              <a:rPr lang="en-US" dirty="0" smtClean="0"/>
              <a:t>You can also transfer the session from here or add in other representatives for additional support</a:t>
            </a:r>
            <a:endParaRPr lang="en-US" dirty="0"/>
          </a:p>
        </p:txBody>
      </p:sp>
    </p:spTree>
    <p:extLst>
      <p:ext uri="{BB962C8B-B14F-4D97-AF65-F5344CB8AC3E}">
        <p14:creationId xmlns:p14="http://schemas.microsoft.com/office/powerpoint/2010/main" val="2970830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6420" y="0"/>
            <a:ext cx="8879159" cy="6858000"/>
          </a:xfrm>
          <a:prstGeom prst="rect">
            <a:avLst/>
          </a:prstGeom>
        </p:spPr>
      </p:pic>
    </p:spTree>
    <p:extLst>
      <p:ext uri="{BB962C8B-B14F-4D97-AF65-F5344CB8AC3E}">
        <p14:creationId xmlns:p14="http://schemas.microsoft.com/office/powerpoint/2010/main" val="26634158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9248" y="0"/>
            <a:ext cx="6342703" cy="6858000"/>
          </a:xfrm>
          <a:prstGeom prst="rect">
            <a:avLst/>
          </a:prstGeom>
        </p:spPr>
      </p:pic>
    </p:spTree>
    <p:extLst>
      <p:ext uri="{BB962C8B-B14F-4D97-AF65-F5344CB8AC3E}">
        <p14:creationId xmlns:p14="http://schemas.microsoft.com/office/powerpoint/2010/main" val="27923062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967338" y="670200"/>
            <a:ext cx="8167262" cy="5277308"/>
          </a:xfrm>
          <a:prstGeom prst="rect">
            <a:avLst/>
          </a:prstGeom>
        </p:spPr>
      </p:pic>
    </p:spTree>
    <p:extLst>
      <p:ext uri="{BB962C8B-B14F-4D97-AF65-F5344CB8AC3E}">
        <p14:creationId xmlns:p14="http://schemas.microsoft.com/office/powerpoint/2010/main" val="9190957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sharing</a:t>
            </a:r>
            <a:endParaRPr lang="en-US" dirty="0"/>
          </a:p>
        </p:txBody>
      </p:sp>
      <p:sp>
        <p:nvSpPr>
          <p:cNvPr id="3" name="Content Placeholder 2"/>
          <p:cNvSpPr>
            <a:spLocks noGrp="1"/>
          </p:cNvSpPr>
          <p:nvPr>
            <p:ph sz="half" idx="1"/>
          </p:nvPr>
        </p:nvSpPr>
        <p:spPr>
          <a:xfrm>
            <a:off x="1141413" y="1770803"/>
            <a:ext cx="9805987" cy="3633047"/>
          </a:xfrm>
        </p:spPr>
        <p:txBody>
          <a:bodyPr/>
          <a:lstStyle/>
          <a:p>
            <a:r>
              <a:rPr lang="en-US" dirty="0" smtClean="0"/>
              <a:t>Once you begin screen sharing, you can use the customer’s computer just as you would any other computer</a:t>
            </a:r>
          </a:p>
          <a:p>
            <a:r>
              <a:rPr lang="en-US" dirty="0" smtClean="0"/>
              <a:t>There are also tools built into Bomgar to facilitate troubleshooting</a:t>
            </a:r>
          </a:p>
          <a:p>
            <a:r>
              <a:rPr lang="en-US" dirty="0" smtClean="0"/>
              <a:t>These include drawing tools, control panel tools, reboot tools, buttons to take screen shots, etc.</a:t>
            </a:r>
            <a:endParaRPr lang="en-US" dirty="0"/>
          </a:p>
        </p:txBody>
      </p:sp>
    </p:spTree>
    <p:extLst>
      <p:ext uri="{BB962C8B-B14F-4D97-AF65-F5344CB8AC3E}">
        <p14:creationId xmlns:p14="http://schemas.microsoft.com/office/powerpoint/2010/main" val="26970071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928" y="844785"/>
            <a:ext cx="10323428" cy="4298715"/>
          </a:xfrm>
          <a:prstGeom prst="rect">
            <a:avLst/>
          </a:prstGeom>
        </p:spPr>
      </p:pic>
    </p:spTree>
    <p:extLst>
      <p:ext uri="{BB962C8B-B14F-4D97-AF65-F5344CB8AC3E}">
        <p14:creationId xmlns:p14="http://schemas.microsoft.com/office/powerpoint/2010/main" val="22010930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159170" y="513943"/>
            <a:ext cx="4725059" cy="5830114"/>
          </a:xfrm>
          <a:prstGeom prst="rect">
            <a:avLst/>
          </a:prstGeom>
        </p:spPr>
      </p:pic>
      <p:sp>
        <p:nvSpPr>
          <p:cNvPr id="8" name="Content Placeholder 7"/>
          <p:cNvSpPr>
            <a:spLocks noGrp="1"/>
          </p:cNvSpPr>
          <p:nvPr>
            <p:ph sz="half" idx="1"/>
          </p:nvPr>
        </p:nvSpPr>
        <p:spPr>
          <a:xfrm>
            <a:off x="1210734" y="513943"/>
            <a:ext cx="4184035" cy="3880772"/>
          </a:xfrm>
        </p:spPr>
        <p:txBody>
          <a:bodyPr/>
          <a:lstStyle/>
          <a:p>
            <a:r>
              <a:rPr lang="en-US" dirty="0" smtClean="0"/>
              <a:t>There are also drawing tools that can be used to guide customers to take certain steps or highlight certain features of a program</a:t>
            </a:r>
            <a:endParaRPr lang="en-US" dirty="0"/>
          </a:p>
        </p:txBody>
      </p:sp>
    </p:spTree>
    <p:extLst>
      <p:ext uri="{BB962C8B-B14F-4D97-AF65-F5344CB8AC3E}">
        <p14:creationId xmlns:p14="http://schemas.microsoft.com/office/powerpoint/2010/main" val="934071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98017" y="2330202"/>
            <a:ext cx="6310900" cy="3600698"/>
          </a:xfrm>
          <a:prstGeom prst="rect">
            <a:avLst/>
          </a:prstGeom>
        </p:spPr>
      </p:pic>
      <p:pic>
        <p:nvPicPr>
          <p:cNvPr id="8" name="Picture 7"/>
          <p:cNvPicPr>
            <a:picLocks noChangeAspect="1"/>
          </p:cNvPicPr>
          <p:nvPr/>
        </p:nvPicPr>
        <p:blipFill>
          <a:blip r:embed="rId4"/>
          <a:stretch>
            <a:fillRect/>
          </a:stretch>
        </p:blipFill>
        <p:spPr>
          <a:xfrm>
            <a:off x="6756399" y="856875"/>
            <a:ext cx="5181983" cy="5074025"/>
          </a:xfrm>
          <a:prstGeom prst="rect">
            <a:avLst/>
          </a:prstGeom>
        </p:spPr>
      </p:pic>
      <p:sp>
        <p:nvSpPr>
          <p:cNvPr id="9" name="TextBox 8"/>
          <p:cNvSpPr txBox="1"/>
          <p:nvPr/>
        </p:nvSpPr>
        <p:spPr>
          <a:xfrm>
            <a:off x="1054100" y="447985"/>
            <a:ext cx="5041900"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chemeClr val="tx1">
                    <a:lumMod val="95000"/>
                    <a:lumOff val="5000"/>
                  </a:schemeClr>
                </a:solidFill>
              </a:rPr>
              <a:t>Some tool menus offer more options when your privileges have been elevated to </a:t>
            </a:r>
            <a:r>
              <a:rPr lang="en-US" sz="2400" dirty="0" smtClean="0">
                <a:solidFill>
                  <a:schemeClr val="tx1">
                    <a:lumMod val="95000"/>
                    <a:lumOff val="5000"/>
                  </a:schemeClr>
                </a:solidFill>
              </a:rPr>
              <a:t>administrator</a:t>
            </a:r>
          </a:p>
          <a:p>
            <a:pPr algn="ctr"/>
            <a:endParaRPr lang="en-US" sz="2400" dirty="0" smtClean="0">
              <a:solidFill>
                <a:schemeClr val="tx1">
                  <a:lumMod val="95000"/>
                  <a:lumOff val="5000"/>
                </a:schemeClr>
              </a:solidFill>
            </a:endParaRPr>
          </a:p>
          <a:p>
            <a:pPr algn="ctr"/>
            <a:r>
              <a:rPr lang="en-US" sz="2400" dirty="0" smtClean="0">
                <a:solidFill>
                  <a:schemeClr val="tx1">
                    <a:lumMod val="95000"/>
                    <a:lumOff val="5000"/>
                  </a:schemeClr>
                </a:solidFill>
              </a:rPr>
              <a:t>Initial Privileges</a:t>
            </a:r>
            <a:endParaRPr lang="en-US" sz="2400" dirty="0">
              <a:solidFill>
                <a:schemeClr val="tx1">
                  <a:lumMod val="95000"/>
                  <a:lumOff val="5000"/>
                </a:schemeClr>
              </a:solidFill>
            </a:endParaRPr>
          </a:p>
          <a:p>
            <a:pPr marL="285750" indent="-285750">
              <a:buFont typeface="Arial" panose="020B0604020202020204" pitchFamily="34" charset="0"/>
              <a:buChar char="•"/>
            </a:pPr>
            <a:endParaRPr lang="en-US" sz="2400" dirty="0">
              <a:solidFill>
                <a:schemeClr val="tx1">
                  <a:lumMod val="95000"/>
                  <a:lumOff val="5000"/>
                </a:schemeClr>
              </a:solidFill>
            </a:endParaRPr>
          </a:p>
        </p:txBody>
      </p:sp>
      <p:sp>
        <p:nvSpPr>
          <p:cNvPr id="2" name="TextBox 1"/>
          <p:cNvSpPr txBox="1"/>
          <p:nvPr/>
        </p:nvSpPr>
        <p:spPr>
          <a:xfrm>
            <a:off x="6852083" y="438770"/>
            <a:ext cx="4895417" cy="461665"/>
          </a:xfrm>
          <a:prstGeom prst="rect">
            <a:avLst/>
          </a:prstGeom>
          <a:noFill/>
        </p:spPr>
        <p:txBody>
          <a:bodyPr wrap="square" rtlCol="0">
            <a:spAutoFit/>
          </a:bodyPr>
          <a:lstStyle/>
          <a:p>
            <a:pPr algn="ctr"/>
            <a:r>
              <a:rPr lang="en-US" sz="2400" dirty="0" smtClean="0"/>
              <a:t>Elevated Privileges</a:t>
            </a:r>
            <a:endParaRPr lang="en-US" sz="2400" dirty="0"/>
          </a:p>
        </p:txBody>
      </p:sp>
    </p:spTree>
    <p:extLst>
      <p:ext uri="{BB962C8B-B14F-4D97-AF65-F5344CB8AC3E}">
        <p14:creationId xmlns:p14="http://schemas.microsoft.com/office/powerpoint/2010/main" val="38232758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88655" y="1923840"/>
            <a:ext cx="5292830" cy="2908672"/>
          </a:xfrm>
          <a:prstGeom prst="rect">
            <a:avLst/>
          </a:prstGeom>
        </p:spPr>
      </p:pic>
      <p:pic>
        <p:nvPicPr>
          <p:cNvPr id="7" name="Picture 6"/>
          <p:cNvPicPr>
            <a:picLocks noChangeAspect="1"/>
          </p:cNvPicPr>
          <p:nvPr/>
        </p:nvPicPr>
        <p:blipFill>
          <a:blip r:embed="rId4"/>
          <a:stretch>
            <a:fillRect/>
          </a:stretch>
        </p:blipFill>
        <p:spPr>
          <a:xfrm>
            <a:off x="5970243" y="1923840"/>
            <a:ext cx="5114909" cy="2908672"/>
          </a:xfrm>
          <a:prstGeom prst="rect">
            <a:avLst/>
          </a:prstGeom>
        </p:spPr>
      </p:pic>
      <p:sp>
        <p:nvSpPr>
          <p:cNvPr id="2" name="TextBox 1"/>
          <p:cNvSpPr txBox="1"/>
          <p:nvPr/>
        </p:nvSpPr>
        <p:spPr>
          <a:xfrm>
            <a:off x="1185620" y="1193800"/>
            <a:ext cx="3898900" cy="369332"/>
          </a:xfrm>
          <a:prstGeom prst="rect">
            <a:avLst/>
          </a:prstGeom>
          <a:noFill/>
        </p:spPr>
        <p:txBody>
          <a:bodyPr wrap="square" rtlCol="0">
            <a:spAutoFit/>
          </a:bodyPr>
          <a:lstStyle/>
          <a:p>
            <a:pPr algn="ctr"/>
            <a:r>
              <a:rPr lang="en-US" dirty="0" smtClean="0"/>
              <a:t>Initial Privileges </a:t>
            </a:r>
            <a:endParaRPr lang="en-US" dirty="0"/>
          </a:p>
        </p:txBody>
      </p:sp>
      <p:sp>
        <p:nvSpPr>
          <p:cNvPr id="3" name="TextBox 2"/>
          <p:cNvSpPr txBox="1"/>
          <p:nvPr/>
        </p:nvSpPr>
        <p:spPr>
          <a:xfrm>
            <a:off x="6299200" y="1193800"/>
            <a:ext cx="4470400" cy="369332"/>
          </a:xfrm>
          <a:prstGeom prst="rect">
            <a:avLst/>
          </a:prstGeom>
          <a:noFill/>
        </p:spPr>
        <p:txBody>
          <a:bodyPr wrap="square" rtlCol="0">
            <a:spAutoFit/>
          </a:bodyPr>
          <a:lstStyle/>
          <a:p>
            <a:pPr algn="ctr"/>
            <a:r>
              <a:rPr lang="en-US" dirty="0" smtClean="0"/>
              <a:t>Elevated Privileges</a:t>
            </a:r>
            <a:endParaRPr lang="en-US" dirty="0"/>
          </a:p>
        </p:txBody>
      </p:sp>
    </p:spTree>
    <p:extLst>
      <p:ext uri="{BB962C8B-B14F-4D97-AF65-F5344CB8AC3E}">
        <p14:creationId xmlns:p14="http://schemas.microsoft.com/office/powerpoint/2010/main" val="10230344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691080" y="767503"/>
            <a:ext cx="6745019" cy="4696088"/>
          </a:xfrm>
          <a:prstGeom prst="rect">
            <a:avLst/>
          </a:prstGeom>
        </p:spPr>
      </p:pic>
    </p:spTree>
    <p:extLst>
      <p:ext uri="{BB962C8B-B14F-4D97-AF65-F5344CB8AC3E}">
        <p14:creationId xmlns:p14="http://schemas.microsoft.com/office/powerpoint/2010/main" val="7604974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254700" y="1528203"/>
            <a:ext cx="5792711" cy="4956397"/>
          </a:xfrm>
          <a:prstGeom prst="rect">
            <a:avLst/>
          </a:prstGeom>
        </p:spPr>
      </p:pic>
      <p:sp>
        <p:nvSpPr>
          <p:cNvPr id="7" name="Title 6"/>
          <p:cNvSpPr>
            <a:spLocks noGrp="1"/>
          </p:cNvSpPr>
          <p:nvPr>
            <p:ph type="title"/>
          </p:nvPr>
        </p:nvSpPr>
        <p:spPr>
          <a:xfrm>
            <a:off x="1141413" y="453418"/>
            <a:ext cx="9905998" cy="1478570"/>
          </a:xfrm>
        </p:spPr>
        <p:txBody>
          <a:bodyPr/>
          <a:lstStyle/>
          <a:p>
            <a:r>
              <a:rPr lang="en-US" dirty="0"/>
              <a:t>Non-screen sharing options</a:t>
            </a:r>
          </a:p>
        </p:txBody>
      </p:sp>
      <p:sp>
        <p:nvSpPr>
          <p:cNvPr id="6" name="Content Placeholder 2"/>
          <p:cNvSpPr>
            <a:spLocks noGrp="1"/>
          </p:cNvSpPr>
          <p:nvPr>
            <p:ph idx="1"/>
          </p:nvPr>
        </p:nvSpPr>
        <p:spPr>
          <a:xfrm>
            <a:off x="1141413" y="1621696"/>
            <a:ext cx="3686008" cy="3678303"/>
          </a:xfrm>
        </p:spPr>
        <p:txBody>
          <a:bodyPr/>
          <a:lstStyle/>
          <a:p>
            <a:r>
              <a:rPr lang="en-US" dirty="0" smtClean="0"/>
              <a:t>There are several tabs in addition to the Screen Sharing tab that assist in troubleshooting</a:t>
            </a:r>
            <a:endParaRPr lang="en-US" dirty="0"/>
          </a:p>
        </p:txBody>
      </p:sp>
    </p:spTree>
    <p:extLst>
      <p:ext uri="{BB962C8B-B14F-4D97-AF65-F5344CB8AC3E}">
        <p14:creationId xmlns:p14="http://schemas.microsoft.com/office/powerpoint/2010/main" val="2947184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08614" y="840047"/>
            <a:ext cx="10465210" cy="4824153"/>
          </a:xfrm>
          <a:prstGeom prst="rect">
            <a:avLst/>
          </a:prstGeom>
        </p:spPr>
      </p:pic>
    </p:spTree>
    <p:extLst>
      <p:ext uri="{BB962C8B-B14F-4D97-AF65-F5344CB8AC3E}">
        <p14:creationId xmlns:p14="http://schemas.microsoft.com/office/powerpoint/2010/main" val="1295615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94483" y="1555739"/>
            <a:ext cx="3978108" cy="3678303"/>
          </a:xfrm>
        </p:spPr>
        <p:txBody>
          <a:bodyPr>
            <a:normAutofit fontScale="92500"/>
          </a:bodyPr>
          <a:lstStyle/>
          <a:p>
            <a:r>
              <a:rPr lang="en-US" dirty="0" smtClean="0"/>
              <a:t>The “System Info” tab allows you to view information ranging from the customer’s default browser and its version to what processes are running to what events have recently occurred on the machine including error messages</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8697" y="0"/>
            <a:ext cx="6772006" cy="6858000"/>
          </a:xfrm>
          <a:prstGeom prst="rect">
            <a:avLst/>
          </a:prstGeom>
        </p:spPr>
      </p:pic>
    </p:spTree>
    <p:extLst>
      <p:ext uri="{BB962C8B-B14F-4D97-AF65-F5344CB8AC3E}">
        <p14:creationId xmlns:p14="http://schemas.microsoft.com/office/powerpoint/2010/main" val="10557412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Presentations</a:t>
            </a:r>
            <a:endParaRPr lang="en-US" dirty="0"/>
          </a:p>
        </p:txBody>
      </p:sp>
      <p:sp>
        <p:nvSpPr>
          <p:cNvPr id="3" name="Content Placeholder 2"/>
          <p:cNvSpPr>
            <a:spLocks noGrp="1"/>
          </p:cNvSpPr>
          <p:nvPr>
            <p:ph idx="1"/>
          </p:nvPr>
        </p:nvSpPr>
        <p:spPr>
          <a:xfrm>
            <a:off x="1141413" y="1608996"/>
            <a:ext cx="3406607" cy="3678303"/>
          </a:xfrm>
        </p:spPr>
        <p:txBody>
          <a:bodyPr>
            <a:normAutofit fontScale="85000" lnSpcReduction="10000"/>
          </a:bodyPr>
          <a:lstStyle/>
          <a:p>
            <a:r>
              <a:rPr lang="en-US" dirty="0" smtClean="0"/>
              <a:t>There is also an option to host a presentation of your screen to multiple participants</a:t>
            </a:r>
          </a:p>
          <a:p>
            <a:r>
              <a:rPr lang="en-US" dirty="0" smtClean="0"/>
              <a:t>Once you start a presentation, you can choose which of your windows can be viewed by the participants and preview what they would see</a:t>
            </a:r>
          </a:p>
        </p:txBody>
      </p:sp>
      <p:pic>
        <p:nvPicPr>
          <p:cNvPr id="4" name="Picture 3"/>
          <p:cNvPicPr>
            <a:picLocks noChangeAspect="1"/>
          </p:cNvPicPr>
          <p:nvPr/>
        </p:nvPicPr>
        <p:blipFill>
          <a:blip r:embed="rId2"/>
          <a:stretch>
            <a:fillRect/>
          </a:stretch>
        </p:blipFill>
        <p:spPr>
          <a:xfrm>
            <a:off x="4816207" y="2097088"/>
            <a:ext cx="6594647" cy="1771697"/>
          </a:xfrm>
          <a:prstGeom prst="rect">
            <a:avLst/>
          </a:prstGeom>
        </p:spPr>
      </p:pic>
    </p:spTree>
    <p:extLst>
      <p:ext uri="{BB962C8B-B14F-4D97-AF65-F5344CB8AC3E}">
        <p14:creationId xmlns:p14="http://schemas.microsoft.com/office/powerpoint/2010/main" val="25415339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78728" y="0"/>
            <a:ext cx="8952772" cy="6792474"/>
          </a:xfrm>
          <a:prstGeom prst="rect">
            <a:avLst/>
          </a:prstGeom>
        </p:spPr>
      </p:pic>
    </p:spTree>
    <p:extLst>
      <p:ext uri="{BB962C8B-B14F-4D97-AF65-F5344CB8AC3E}">
        <p14:creationId xmlns:p14="http://schemas.microsoft.com/office/powerpoint/2010/main" val="3196026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6813" y="529618"/>
            <a:ext cx="9905998" cy="1478570"/>
          </a:xfrm>
        </p:spPr>
        <p:txBody>
          <a:bodyPr/>
          <a:lstStyle/>
          <a:p>
            <a:r>
              <a:rPr lang="en-US" dirty="0" smtClean="0"/>
              <a:t>Finishing up</a:t>
            </a:r>
            <a:endParaRPr lang="en-US" dirty="0"/>
          </a:p>
        </p:txBody>
      </p:sp>
      <p:sp>
        <p:nvSpPr>
          <p:cNvPr id="3" name="Content Placeholder 2"/>
          <p:cNvSpPr>
            <a:spLocks noGrp="1"/>
          </p:cNvSpPr>
          <p:nvPr>
            <p:ph idx="1"/>
          </p:nvPr>
        </p:nvSpPr>
        <p:spPr>
          <a:xfrm>
            <a:off x="1045634" y="1596993"/>
            <a:ext cx="4587708" cy="3678303"/>
          </a:xfrm>
        </p:spPr>
        <p:txBody>
          <a:bodyPr/>
          <a:lstStyle/>
          <a:p>
            <a:r>
              <a:rPr lang="en-US" dirty="0" smtClean="0"/>
              <a:t>Once you are done with your troubleshooting, you can end a particular support session without closing the program</a:t>
            </a:r>
          </a:p>
          <a:p>
            <a:r>
              <a:rPr lang="en-US" dirty="0" smtClean="0"/>
              <a:t>But don’t for get to log out! When you are done with Bomgar for the day!</a:t>
            </a:r>
            <a:endParaRPr lang="en-US" dirty="0"/>
          </a:p>
        </p:txBody>
      </p:sp>
      <p:pic>
        <p:nvPicPr>
          <p:cNvPr id="4" name="Picture 3"/>
          <p:cNvPicPr>
            <a:picLocks noChangeAspect="1"/>
          </p:cNvPicPr>
          <p:nvPr/>
        </p:nvPicPr>
        <p:blipFill>
          <a:blip r:embed="rId2"/>
          <a:stretch>
            <a:fillRect/>
          </a:stretch>
        </p:blipFill>
        <p:spPr>
          <a:xfrm>
            <a:off x="6563347" y="1268903"/>
            <a:ext cx="3579458" cy="3394804"/>
          </a:xfrm>
          <a:prstGeom prst="rect">
            <a:avLst/>
          </a:prstGeom>
        </p:spPr>
      </p:pic>
    </p:spTree>
    <p:extLst>
      <p:ext uri="{BB962C8B-B14F-4D97-AF65-F5344CB8AC3E}">
        <p14:creationId xmlns:p14="http://schemas.microsoft.com/office/powerpoint/2010/main" val="11066322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TC104033919[[fn=Circuit]]</Template>
  <TotalTime>692</TotalTime>
  <Words>1039</Words>
  <Application>Microsoft Office PowerPoint</Application>
  <PresentationFormat>Widescreen</PresentationFormat>
  <Paragraphs>95</Paragraphs>
  <Slides>31</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Trebuchet MS</vt:lpstr>
      <vt:lpstr>Tw Cen MT</vt:lpstr>
      <vt:lpstr>Circuit</vt:lpstr>
      <vt:lpstr>Bomgar Remote support software</vt:lpstr>
      <vt:lpstr>Introduction</vt:lpstr>
      <vt:lpstr>Downloading Bomgar onto your machine</vt:lpstr>
      <vt:lpstr>PowerPoint Presentation</vt:lpstr>
      <vt:lpstr>PowerPoint Presentation</vt:lpstr>
      <vt:lpstr>Using the Bomgar Software</vt:lpstr>
      <vt:lpstr>Bomgar Home screen</vt:lpstr>
      <vt:lpstr>PowerPoint Presentation</vt:lpstr>
      <vt:lpstr>Get customer set up for session</vt:lpstr>
      <vt:lpstr>PowerPoint Presentation</vt:lpstr>
      <vt:lpstr>PowerPoint Presentation</vt:lpstr>
      <vt:lpstr>Bomgar Web Portal</vt:lpstr>
      <vt:lpstr>PowerPoint Presentation</vt:lpstr>
      <vt:lpstr>PowerPoint Presentation</vt:lpstr>
      <vt:lpstr>Beginning a session</vt:lpstr>
      <vt:lpstr>After accepting the session</vt:lpstr>
      <vt:lpstr>PowerPoint Presentation</vt:lpstr>
      <vt:lpstr>PowerPoint Presentation</vt:lpstr>
      <vt:lpstr>PowerPoint Presentation</vt:lpstr>
      <vt:lpstr>Screen sharing</vt:lpstr>
      <vt:lpstr>PowerPoint Presentation</vt:lpstr>
      <vt:lpstr>PowerPoint Presentation</vt:lpstr>
      <vt:lpstr>PowerPoint Presentation</vt:lpstr>
      <vt:lpstr>PowerPoint Presentation</vt:lpstr>
      <vt:lpstr>PowerPoint Presentation</vt:lpstr>
      <vt:lpstr>Non-screen sharing options</vt:lpstr>
      <vt:lpstr>PowerPoint Presentation</vt:lpstr>
      <vt:lpstr>PowerPoint Presentation</vt:lpstr>
      <vt:lpstr>Presentations</vt:lpstr>
      <vt:lpstr>PowerPoint Presentation</vt:lpstr>
      <vt:lpstr>Finishing up</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Bomgar Remote support software</dc:title>
  <dc:creator>Alexa N Conran</dc:creator>
  <cp:lastModifiedBy>Alexa N Conran</cp:lastModifiedBy>
  <cp:revision>36</cp:revision>
  <dcterms:created xsi:type="dcterms:W3CDTF">2014-11-04T03:12:56Z</dcterms:created>
  <dcterms:modified xsi:type="dcterms:W3CDTF">2016-05-02T19:28:53Z</dcterms:modified>
</cp:coreProperties>
</file>